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sldIdLst>
    <p:sldId id="335" r:id="rId4"/>
    <p:sldId id="266" r:id="rId5"/>
    <p:sldId id="350" r:id="rId7"/>
    <p:sldId id="300" r:id="rId8"/>
    <p:sldId id="306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39" r:id="rId17"/>
    <p:sldId id="284" r:id="rId1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CC3300"/>
    <a:srgbClr val="FF0066"/>
    <a:srgbClr val="A9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970"/>
    <p:restoredTop sz="94660"/>
  </p:normalViewPr>
  <p:slideViewPr>
    <p:cSldViewPr showGuides="1">
      <p:cViewPr varScale="1">
        <p:scale>
          <a:sx n="59" d="100"/>
          <a:sy n="59" d="100"/>
        </p:scale>
        <p:origin x="660" y="5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5E4DD8-39A8-40D7-8502-FB6B7BE9F6C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en-US" sz="1200" dirty="0">
                <a:latin typeface="Calibri" panose="020F0502020204030204" pitchFamily="34" charset="0"/>
              </a:rPr>
            </a:fld>
            <a:endParaRPr lang="en-US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04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</a:fld>
            <a:endParaRPr lang="en-US" altLang="en-US" dirty="0">
              <a:solidFill>
                <a:srgbClr val="000000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14" name="Date Placeholder 2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E76E3ED-AB38-466D-8430-5A16EFC455E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DBF5F9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26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>
                <a:solidFill>
                  <a:srgbClr val="D1EAEE"/>
                </a:solidFill>
              </a:rPr>
            </a:fld>
            <a:endParaRPr lang="en-US" altLang="en-US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846450-D268-43CE-9052-A50245F656B5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7423472-0A71-4D5F-AC51-00099DC6B03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DBF5F9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DBF5F9">
                    <a:shade val="9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BF5F9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>
                <a:solidFill>
                  <a:srgbClr val="D1EAEE"/>
                </a:solidFill>
              </a:rPr>
            </a:fld>
            <a:endParaRPr lang="en-US" altLang="en-US" dirty="0">
              <a:solidFill>
                <a:srgbClr val="D1EAE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D232131-428B-407E-83F4-136A05C7262F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19BE827-D5FF-48CB-A7F9-487C99DD779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1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1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3905C4E-5AD8-408F-9317-22EFB47F98C2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8841A2C-D276-41EC-94AD-7D93BAA9985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378D713-9962-4B17-9AD4-F626CA5DDE8D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reeform 15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Freeform 16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E07BDEA-D554-4C0D-87EA-B5F497BF8A0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995BD6-96EA-4A67-8CEE-2BAF43C35E29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C6BC9E-698F-44FF-ACF0-A57BF60A3266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128588" y="6397625"/>
            <a:ext cx="19050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262BEEF-0488-43C7-B050-A77893D1239C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54775"/>
            <a:ext cx="28956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04075" y="6429375"/>
            <a:ext cx="1905000" cy="457200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algn="r" eaLnBrk="1" hangingPunct="1">
              <a:buNone/>
            </a:pPr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Freeform 6"/>
          <p:cNvSpPr/>
          <p:nvPr/>
        </p:nvSpPr>
        <p:spPr bwMode="auto">
          <a:xfrm>
            <a:off x="-9525" y="-7937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93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0" rIns="0" bIns="0" anchor="b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4A523A-6904-4491-8B48-394F74F8FAC4}" type="datetime1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/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  <p:grpSp>
        <p:nvGrpSpPr>
          <p:cNvPr id="3081" name="Group 1"/>
          <p:cNvGrpSpPr/>
          <p:nvPr/>
        </p:nvGrpSpPr>
        <p:grpSpPr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7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1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9.xml"/><Relationship Id="rId3" Type="http://schemas.openxmlformats.org/officeDocument/2006/relationships/image" Target="../media/image20.emf"/><Relationship Id="rId2" Type="http://schemas.openxmlformats.org/officeDocument/2006/relationships/oleObject" Target="../embeddings/oleObject5.bin"/><Relationship Id="rId1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9.GIF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image" Target="../media/image11.GIF"/><Relationship Id="rId1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7282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1200" y="2413000"/>
            <a:ext cx="5321300" cy="2428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4"/>
          <p:cNvSpPr/>
          <p:nvPr/>
        </p:nvSpPr>
        <p:spPr>
          <a:xfrm>
            <a:off x="1981200" y="0"/>
            <a:ext cx="5046841" cy="768350"/>
          </a:xfrm>
          <a:prstGeom prst="rect">
            <a:avLst/>
          </a:prstGeom>
          <a:pattFill prst="pct90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scene3d>
            <a:camera prst="orthographicFront"/>
            <a:lightRig rig="soft" dir="t">
              <a:rot lat="0" lon="0" rev="15600000"/>
            </a:lightRig>
          </a:scene3d>
          <a:sp3d>
            <a:bevelT w="114300" prst="artDeco"/>
            <a:bevelB/>
          </a:sp3d>
        </p:spPr>
        <p:txBody>
          <a:bodyPr>
            <a:spAutoFit/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4400" b="1" i="0" u="none" strike="noStrike" kern="120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 CŨ</a:t>
            </a:r>
            <a:endParaRPr kumimoji="0" lang="en-US" sz="4400" b="1" i="0" u="none" strike="noStrike" kern="1200" cap="none" spc="0" normalizeH="0" baseline="0" noProof="0" dirty="0"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8372" name="TextBox 5"/>
          <p:cNvSpPr txBox="1"/>
          <p:nvPr/>
        </p:nvSpPr>
        <p:spPr>
          <a:xfrm>
            <a:off x="685800" y="998538"/>
            <a:ext cx="6950075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Hai tam giác bằng nhau l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tam  giác có các cạnh  tương ứng bằng nhau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góc tương ứng bằng nhau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 Box 4"/>
          <p:cNvSpPr txBox="1"/>
          <p:nvPr/>
        </p:nvSpPr>
        <p:spPr>
          <a:xfrm>
            <a:off x="838200" y="24130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2.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0" y="728663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97287" name="Object 25"/>
          <p:cNvGraphicFramePr>
            <a:graphicFrameLocks noChangeAspect="1"/>
          </p:cNvGraphicFramePr>
          <p:nvPr/>
        </p:nvGraphicFramePr>
        <p:xfrm>
          <a:off x="3738563" y="5227638"/>
          <a:ext cx="32893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2" imgW="1371600" imgH="254000" progId="Equation.DSMT4">
                  <p:embed/>
                </p:oleObj>
              </mc:Choice>
              <mc:Fallback>
                <p:oleObj name="" r:id="rId2" imgW="1371600" imgH="254000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38563" y="5227638"/>
                        <a:ext cx="3289300" cy="601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26"/>
          <p:cNvGraphicFramePr>
            <a:graphicFrameLocks noChangeAspect="1"/>
          </p:cNvGraphicFramePr>
          <p:nvPr/>
        </p:nvGraphicFramePr>
        <p:xfrm>
          <a:off x="3724275" y="5919788"/>
          <a:ext cx="481806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2005965" imgH="203200" progId="Equation.DSMT4">
                  <p:embed/>
                </p:oleObj>
              </mc:Choice>
              <mc:Fallback>
                <p:oleObj name="" r:id="rId4" imgW="2005965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24275" y="5919788"/>
                        <a:ext cx="4818063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27"/>
          <p:cNvGraphicFramePr>
            <a:graphicFrameLocks noChangeAspect="1"/>
          </p:cNvGraphicFramePr>
          <p:nvPr/>
        </p:nvGraphicFramePr>
        <p:xfrm>
          <a:off x="3021013" y="5318125"/>
          <a:ext cx="9445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6" imgW="393700" imgH="457200" progId="Equation.DSMT4">
                  <p:embed/>
                </p:oleObj>
              </mc:Choice>
              <mc:Fallback>
                <p:oleObj name="" r:id="rId6" imgW="393700" imgH="4572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21013" y="5318125"/>
                        <a:ext cx="944562" cy="1082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28"/>
          <p:cNvGraphicFramePr>
            <a:graphicFrameLocks noChangeAspect="1"/>
          </p:cNvGraphicFramePr>
          <p:nvPr/>
        </p:nvGraphicFramePr>
        <p:xfrm>
          <a:off x="277813" y="5619750"/>
          <a:ext cx="2681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8" imgW="1116965" imgH="177800" progId="Equation.DSMT4">
                  <p:embed/>
                </p:oleObj>
              </mc:Choice>
              <mc:Fallback>
                <p:oleObj name="" r:id="rId8" imgW="1116965" imgH="1778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7813" y="5619750"/>
                        <a:ext cx="2681287" cy="420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ext Box 2"/>
          <p:cNvSpPr txBox="1"/>
          <p:nvPr/>
        </p:nvSpPr>
        <p:spPr>
          <a:xfrm>
            <a:off x="611188" y="11112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1" name="Text Box 6"/>
          <p:cNvSpPr txBox="1"/>
          <p:nvPr/>
        </p:nvSpPr>
        <p:spPr>
          <a:xfrm>
            <a:off x="6157913" y="1825625"/>
            <a:ext cx="7191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8612" name="Text Box 7"/>
          <p:cNvSpPr txBox="1"/>
          <p:nvPr/>
        </p:nvSpPr>
        <p:spPr>
          <a:xfrm>
            <a:off x="4572000" y="2184400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3" name="Text Box 8"/>
          <p:cNvSpPr txBox="1"/>
          <p:nvPr/>
        </p:nvSpPr>
        <p:spPr>
          <a:xfrm>
            <a:off x="4572000" y="2544763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14" name="Line 7"/>
          <p:cNvSpPr/>
          <p:nvPr/>
        </p:nvSpPr>
        <p:spPr>
          <a:xfrm>
            <a:off x="2760663" y="46053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68615" name="Picture 6"/>
          <p:cNvPicPr>
            <a:picLocks noChangeAspect="1"/>
          </p:cNvPicPr>
          <p:nvPr/>
        </p:nvPicPr>
        <p:blipFill>
          <a:blip r:embed="rId1">
            <a:lum bright="100000" contrast="44000"/>
          </a:blip>
          <a:stretch>
            <a:fillRect/>
          </a:stretch>
        </p:blipFill>
        <p:spPr>
          <a:xfrm>
            <a:off x="995363" y="3379788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6" name="Line 7"/>
          <p:cNvSpPr/>
          <p:nvPr/>
        </p:nvSpPr>
        <p:spPr>
          <a:xfrm>
            <a:off x="2451100" y="4822825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68617" name="Picture 6"/>
          <p:cNvPicPr>
            <a:picLocks noChangeAspect="1"/>
          </p:cNvPicPr>
          <p:nvPr/>
        </p:nvPicPr>
        <p:blipFill>
          <a:blip r:embed="rId1">
            <a:lum bright="100000" contrast="44000"/>
          </a:blip>
          <a:stretch>
            <a:fillRect/>
          </a:stretch>
        </p:blipFill>
        <p:spPr>
          <a:xfrm>
            <a:off x="395288" y="3597275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" name="Arc 2"/>
          <p:cNvSpPr/>
          <p:nvPr/>
        </p:nvSpPr>
        <p:spPr>
          <a:xfrm>
            <a:off x="1905000" y="2098675"/>
            <a:ext cx="1181100" cy="1190625"/>
          </a:xfrm>
          <a:custGeom>
            <a:avLst/>
            <a:gdLst>
              <a:gd name="txL" fmla="*/ 0 w 21600"/>
              <a:gd name="txT" fmla="*/ 0 h 21079"/>
              <a:gd name="txR" fmla="*/ 21600 w 21600"/>
              <a:gd name="txB" fmla="*/ 21079 h 21079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079" fill="none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</a:path>
              <a:path w="21600" h="21079" stroke="0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  <a:lnTo>
                  <a:pt x="21600" y="21024"/>
                </a:lnTo>
                <a:lnTo>
                  <a:pt x="0" y="21078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1892300" y="1927225"/>
            <a:ext cx="2463800" cy="2768600"/>
            <a:chOff x="1824" y="1736"/>
            <a:chExt cx="1552" cy="1744"/>
          </a:xfrm>
        </p:grpSpPr>
        <p:pic>
          <p:nvPicPr>
            <p:cNvPr id="68630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4" y="1736"/>
              <a:ext cx="768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  <p:pic>
          <p:nvPicPr>
            <p:cNvPr id="68631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08" y="2616"/>
              <a:ext cx="768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</p:grpSp>
      <p:sp>
        <p:nvSpPr>
          <p:cNvPr id="68620" name="Rectangle 6"/>
          <p:cNvSpPr/>
          <p:nvPr/>
        </p:nvSpPr>
        <p:spPr>
          <a:xfrm>
            <a:off x="395288" y="3271838"/>
            <a:ext cx="3960812" cy="2311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1" name="Arc 7"/>
          <p:cNvSpPr/>
          <p:nvPr/>
        </p:nvSpPr>
        <p:spPr>
          <a:xfrm>
            <a:off x="1524000" y="2511425"/>
            <a:ext cx="777875" cy="798513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8622" name="Line 8"/>
          <p:cNvSpPr/>
          <p:nvPr/>
        </p:nvSpPr>
        <p:spPr>
          <a:xfrm>
            <a:off x="1485900" y="3324225"/>
            <a:ext cx="1597025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8623" name="Oval 9"/>
          <p:cNvSpPr/>
          <p:nvPr/>
        </p:nvSpPr>
        <p:spPr>
          <a:xfrm>
            <a:off x="1485900" y="3286125"/>
            <a:ext cx="79375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4" name="Oval 10"/>
          <p:cNvSpPr/>
          <p:nvPr/>
        </p:nvSpPr>
        <p:spPr>
          <a:xfrm>
            <a:off x="3082925" y="3286125"/>
            <a:ext cx="79375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8625" name="Text Box 11"/>
          <p:cNvSpPr txBox="1"/>
          <p:nvPr/>
        </p:nvSpPr>
        <p:spPr>
          <a:xfrm>
            <a:off x="1333500" y="3286125"/>
            <a:ext cx="2235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 B               4 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8626" name="Text Box 23"/>
          <p:cNvSpPr txBox="1"/>
          <p:nvPr/>
        </p:nvSpPr>
        <p:spPr>
          <a:xfrm>
            <a:off x="4643438" y="3192463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27" name="Text Box 25"/>
          <p:cNvSpPr txBox="1"/>
          <p:nvPr/>
        </p:nvSpPr>
        <p:spPr>
          <a:xfrm>
            <a:off x="8747125" y="68722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9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8628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8629" name="TextBox 23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8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Text Box 2"/>
          <p:cNvSpPr txBox="1"/>
          <p:nvPr/>
        </p:nvSpPr>
        <p:spPr>
          <a:xfrm>
            <a:off x="611188" y="1573213"/>
            <a:ext cx="6553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5" name="Text Box 6"/>
          <p:cNvSpPr txBox="1"/>
          <p:nvPr/>
        </p:nvSpPr>
        <p:spPr>
          <a:xfrm>
            <a:off x="6081713" y="1943100"/>
            <a:ext cx="7191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9636" name="Text Box 7"/>
          <p:cNvSpPr txBox="1"/>
          <p:nvPr/>
        </p:nvSpPr>
        <p:spPr>
          <a:xfrm>
            <a:off x="4495800" y="2301875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7" name="Text Box 8"/>
          <p:cNvSpPr txBox="1"/>
          <p:nvPr/>
        </p:nvSpPr>
        <p:spPr>
          <a:xfrm>
            <a:off x="4495800" y="2662238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38" name="Line 7"/>
          <p:cNvSpPr/>
          <p:nvPr/>
        </p:nvSpPr>
        <p:spPr>
          <a:xfrm>
            <a:off x="2470150" y="50673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9639" name="Line 7"/>
          <p:cNvSpPr/>
          <p:nvPr/>
        </p:nvSpPr>
        <p:spPr>
          <a:xfrm>
            <a:off x="2160588" y="528478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" name="Freeform 2"/>
          <p:cNvSpPr/>
          <p:nvPr/>
        </p:nvSpPr>
        <p:spPr>
          <a:xfrm>
            <a:off x="1306513" y="3305175"/>
            <a:ext cx="533400" cy="609600"/>
          </a:xfrm>
          <a:custGeom>
            <a:avLst/>
            <a:gdLst>
              <a:gd name="txL" fmla="*/ 0 w 384"/>
              <a:gd name="txT" fmla="*/ 0 h 432"/>
              <a:gd name="txR" fmla="*/ 384 w 384"/>
              <a:gd name="txB" fmla="*/ 432 h 432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</a:cxnLst>
            <a:rect l="txL" t="txT" r="txR" b="tx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37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444494">
            <a:off x="971550" y="2460625"/>
            <a:ext cx="898525" cy="1320800"/>
          </a:xfrm>
          <a:prstGeom prst="rect">
            <a:avLst/>
          </a:prstGeom>
          <a:solidFill>
            <a:srgbClr val="FFFFFF">
              <a:alpha val="21960"/>
            </a:srgbClr>
          </a:solidFill>
          <a:ln w="9525">
            <a:noFill/>
          </a:ln>
        </p:spPr>
      </p:pic>
      <p:sp>
        <p:nvSpPr>
          <p:cNvPr id="69642" name="Line 7"/>
          <p:cNvSpPr/>
          <p:nvPr/>
        </p:nvSpPr>
        <p:spPr>
          <a:xfrm>
            <a:off x="3190875" y="5154613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425194">
            <a:off x="1724025" y="1430338"/>
            <a:ext cx="771525" cy="4391025"/>
          </a:xfrm>
          <a:prstGeom prst="rect">
            <a:avLst/>
          </a:prstGeom>
          <a:solidFill>
            <a:srgbClr val="FFFFFF">
              <a:alpha val="18823"/>
            </a:srgbClr>
          </a:solidFill>
          <a:ln w="9525">
            <a:noFill/>
          </a:ln>
        </p:spPr>
      </p:pic>
      <p:sp>
        <p:nvSpPr>
          <p:cNvPr id="69644" name="Arc 5"/>
          <p:cNvSpPr/>
          <p:nvPr/>
        </p:nvSpPr>
        <p:spPr>
          <a:xfrm>
            <a:off x="1679575" y="2674938"/>
            <a:ext cx="1181100" cy="1222375"/>
          </a:xfrm>
          <a:custGeom>
            <a:avLst/>
            <a:gdLst>
              <a:gd name="txL" fmla="*/ 0 w 21600"/>
              <a:gd name="txT" fmla="*/ 0 h 21655"/>
              <a:gd name="txR" fmla="*/ 21600 w 21600"/>
              <a:gd name="txB" fmla="*/ 21655 h 21655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655" fill="none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9645" name="Arc 6"/>
          <p:cNvSpPr/>
          <p:nvPr/>
        </p:nvSpPr>
        <p:spPr>
          <a:xfrm>
            <a:off x="1298575" y="3119438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9646" name="Group 7"/>
          <p:cNvGrpSpPr/>
          <p:nvPr/>
        </p:nvGrpSpPr>
        <p:grpSpPr>
          <a:xfrm>
            <a:off x="1260475" y="3894138"/>
            <a:ext cx="1676400" cy="76200"/>
            <a:chOff x="2112" y="2736"/>
            <a:chExt cx="1008" cy="48"/>
          </a:xfrm>
        </p:grpSpPr>
        <p:sp>
          <p:nvSpPr>
            <p:cNvPr id="69656" name="Line 8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9657" name="Oval 9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9658" name="Oval 10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31" name="Oval 11"/>
          <p:cNvSpPr/>
          <p:nvPr/>
        </p:nvSpPr>
        <p:spPr>
          <a:xfrm>
            <a:off x="1774825" y="3284538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69648" name="Text Box 13"/>
          <p:cNvSpPr txBox="1"/>
          <p:nvPr/>
        </p:nvSpPr>
        <p:spPr>
          <a:xfrm>
            <a:off x="1108075" y="3894138"/>
            <a:ext cx="179070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B          4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12311" name="Text Box 14"/>
          <p:cNvSpPr txBox="1"/>
          <p:nvPr/>
        </p:nvSpPr>
        <p:spPr>
          <a:xfrm>
            <a:off x="1611313" y="2924175"/>
            <a:ext cx="3238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A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9650" name="Text Box 24"/>
          <p:cNvSpPr txBox="1"/>
          <p:nvPr/>
        </p:nvSpPr>
        <p:spPr>
          <a:xfrm>
            <a:off x="4567238" y="3309938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12313" name="Text Box 25"/>
          <p:cNvSpPr txBox="1"/>
          <p:nvPr/>
        </p:nvSpPr>
        <p:spPr>
          <a:xfrm>
            <a:off x="4495800" y="3592513"/>
            <a:ext cx="38877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Hai cung tròn trên cắt nhau tại A.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12314" name="Text Box 26"/>
          <p:cNvSpPr txBox="1"/>
          <p:nvPr/>
        </p:nvSpPr>
        <p:spPr>
          <a:xfrm>
            <a:off x="4495800" y="3952875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+Vẽ các đoạn thẳng AB ,AC ta được tam giác ABC.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53" name="Text Box 28"/>
          <p:cNvSpPr txBox="1"/>
          <p:nvPr/>
        </p:nvSpPr>
        <p:spPr>
          <a:xfrm>
            <a:off x="8604250" y="7405688"/>
            <a:ext cx="5397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11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9654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655" name="TextBox 26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0.06302 -0.0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-39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2311" grpId="0"/>
      <p:bldP spid="12313" grpId="0"/>
      <p:bldP spid="12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Text Box 6"/>
          <p:cNvSpPr txBox="1"/>
          <p:nvPr/>
        </p:nvSpPr>
        <p:spPr>
          <a:xfrm>
            <a:off x="6157913" y="177641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70659" name="Text Box 7"/>
          <p:cNvSpPr txBox="1"/>
          <p:nvPr/>
        </p:nvSpPr>
        <p:spPr>
          <a:xfrm>
            <a:off x="4572000" y="2135188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60" name="Text Box 8"/>
          <p:cNvSpPr txBox="1"/>
          <p:nvPr/>
        </p:nvSpPr>
        <p:spPr>
          <a:xfrm>
            <a:off x="4572000" y="2495550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61" name="Line 7"/>
          <p:cNvSpPr/>
          <p:nvPr/>
        </p:nvSpPr>
        <p:spPr>
          <a:xfrm>
            <a:off x="2828925" y="48768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0662" name="Line 7"/>
          <p:cNvSpPr/>
          <p:nvPr/>
        </p:nvSpPr>
        <p:spPr>
          <a:xfrm>
            <a:off x="2519363" y="509428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2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7148072">
            <a:off x="2062163" y="1343025"/>
            <a:ext cx="771525" cy="4391025"/>
          </a:xfrm>
          <a:prstGeom prst="rect">
            <a:avLst/>
          </a:prstGeom>
          <a:solidFill>
            <a:srgbClr val="FFFFFF">
              <a:alpha val="18823"/>
            </a:srgbClr>
          </a:solidFill>
          <a:ln w="9525">
            <a:noFill/>
          </a:ln>
        </p:spPr>
      </p:pic>
      <p:sp>
        <p:nvSpPr>
          <p:cNvPr id="70664" name="Freeform 2"/>
          <p:cNvSpPr/>
          <p:nvPr/>
        </p:nvSpPr>
        <p:spPr>
          <a:xfrm>
            <a:off x="1790700" y="2971800"/>
            <a:ext cx="533400" cy="609600"/>
          </a:xfrm>
          <a:custGeom>
            <a:avLst/>
            <a:gdLst>
              <a:gd name="txL" fmla="*/ 0 w 384"/>
              <a:gd name="txT" fmla="*/ 0 h 432"/>
              <a:gd name="txR" fmla="*/ 384 w 384"/>
              <a:gd name="txB" fmla="*/ 432 h 432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</a:cxnLst>
            <a:rect l="txL" t="txT" r="txR" b="tx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0665" name="Line 7"/>
          <p:cNvSpPr/>
          <p:nvPr/>
        </p:nvSpPr>
        <p:spPr>
          <a:xfrm>
            <a:off x="3675063" y="48212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1084" name="Arc 5"/>
          <p:cNvSpPr/>
          <p:nvPr/>
        </p:nvSpPr>
        <p:spPr>
          <a:xfrm>
            <a:off x="2163763" y="2341563"/>
            <a:ext cx="1181100" cy="1222375"/>
          </a:xfrm>
          <a:custGeom>
            <a:avLst/>
            <a:gdLst>
              <a:gd name="txL" fmla="*/ 0 w 21600"/>
              <a:gd name="txT" fmla="*/ 0 h 21655"/>
              <a:gd name="txR" fmla="*/ 21600 w 21600"/>
              <a:gd name="txB" fmla="*/ 21655 h 21655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rect l="txL" t="txT" r="txR" b="txB"/>
            <a:pathLst>
              <a:path w="21600" h="21655" fill="none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31085" name="Arc 6"/>
          <p:cNvSpPr/>
          <p:nvPr/>
        </p:nvSpPr>
        <p:spPr>
          <a:xfrm>
            <a:off x="1782763" y="2786063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0668" name="Group 7"/>
          <p:cNvGrpSpPr/>
          <p:nvPr/>
        </p:nvGrpSpPr>
        <p:grpSpPr>
          <a:xfrm>
            <a:off x="1744663" y="3560763"/>
            <a:ext cx="1676400" cy="76200"/>
            <a:chOff x="2112" y="2736"/>
            <a:chExt cx="1008" cy="48"/>
          </a:xfrm>
        </p:grpSpPr>
        <p:sp>
          <p:nvSpPr>
            <p:cNvPr id="70680" name="Line 8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0681" name="Oval 9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70682" name="Oval 10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70669" name="Oval 11"/>
          <p:cNvSpPr/>
          <p:nvPr/>
        </p:nvSpPr>
        <p:spPr>
          <a:xfrm>
            <a:off x="2259013" y="2951163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70670" name="Text Box 13"/>
          <p:cNvSpPr txBox="1"/>
          <p:nvPr/>
        </p:nvSpPr>
        <p:spPr>
          <a:xfrm>
            <a:off x="1592263" y="3560763"/>
            <a:ext cx="201930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Arial Narrow" pitchFamily="34" charset="0"/>
                <a:cs typeface="Arial" panose="020B0604020202020204" pitchFamily="34" charset="0"/>
              </a:rPr>
              <a:t>B           4              C</a:t>
            </a:r>
            <a:endParaRPr lang="en-US" altLang="en-US" sz="2000" dirty="0">
              <a:latin typeface="Arial Narrow" pitchFamily="34" charset="0"/>
              <a:ea typeface="Arial" panose="020B0604020202020204" pitchFamily="34" charset="0"/>
            </a:endParaRPr>
          </a:p>
        </p:txBody>
      </p:sp>
      <p:sp>
        <p:nvSpPr>
          <p:cNvPr id="70671" name="Text Box 14"/>
          <p:cNvSpPr txBox="1"/>
          <p:nvPr/>
        </p:nvSpPr>
        <p:spPr>
          <a:xfrm>
            <a:off x="2100263" y="2532063"/>
            <a:ext cx="3238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Arial Narrow" pitchFamily="34" charset="0"/>
                <a:cs typeface="Arial" panose="020B0604020202020204" pitchFamily="34" charset="0"/>
              </a:rPr>
              <a:t>A</a:t>
            </a:r>
            <a:endParaRPr lang="en-US" altLang="en-US" sz="2000" dirty="0">
              <a:latin typeface="Arial Narrow" pitchFamily="34" charset="0"/>
              <a:ea typeface="Arial" panose="020B0604020202020204" pitchFamily="34" charset="0"/>
            </a:endParaRPr>
          </a:p>
        </p:txBody>
      </p:sp>
      <p:cxnSp>
        <p:nvCxnSpPr>
          <p:cNvPr id="38" name="Straight Connector 37"/>
          <p:cNvCxnSpPr>
            <a:stCxn id="70669" idx="1"/>
          </p:cNvCxnSpPr>
          <p:nvPr/>
        </p:nvCxnSpPr>
        <p:spPr>
          <a:xfrm rot="16200000" flipH="1">
            <a:off x="2520950" y="2711450"/>
            <a:ext cx="619125" cy="1120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162755">
            <a:off x="2662238" y="2266950"/>
            <a:ext cx="896937" cy="1320800"/>
          </a:xfrm>
          <a:prstGeom prst="rect">
            <a:avLst/>
          </a:prstGeom>
          <a:solidFill>
            <a:srgbClr val="FFFFFF">
              <a:alpha val="21960"/>
            </a:srgbClr>
          </a:solidFill>
          <a:ln w="9525">
            <a:noFill/>
          </a:ln>
        </p:spPr>
      </p:pic>
      <p:sp>
        <p:nvSpPr>
          <p:cNvPr id="70674" name="Text Box 25"/>
          <p:cNvSpPr txBox="1"/>
          <p:nvPr/>
        </p:nvSpPr>
        <p:spPr>
          <a:xfrm>
            <a:off x="4572000" y="3425825"/>
            <a:ext cx="38877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Hai cung tròn trên cắt nhau tại A.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5" name="Text Box 26"/>
          <p:cNvSpPr txBox="1"/>
          <p:nvPr/>
        </p:nvSpPr>
        <p:spPr>
          <a:xfrm>
            <a:off x="4572000" y="3863975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các đoạn thẳng AB ,AC ta được tam giác ABC.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6" name="Text Box 29"/>
          <p:cNvSpPr txBox="1"/>
          <p:nvPr/>
        </p:nvSpPr>
        <p:spPr>
          <a:xfrm>
            <a:off x="4614863" y="3143250"/>
            <a:ext cx="38163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7" name="Text Box 30"/>
          <p:cNvSpPr txBox="1"/>
          <p:nvPr/>
        </p:nvSpPr>
        <p:spPr>
          <a:xfrm>
            <a:off x="8604250" y="7024688"/>
            <a:ext cx="5397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12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70678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0679" name="TextBox 73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13056 0.095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00" y="48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32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9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8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31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" name="Date Placeholder 1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lIns="0" tIns="0" rIns="0" bIns="0"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38B90C0-F30E-435E-9953-0668C515081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3731" name="Slide Number Placeholder 2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0" tIns="0" rIns="0" bIns="0" anchor="b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200" dirty="0">
                <a:solidFill>
                  <a:srgbClr val="045C75"/>
                </a:solidFill>
              </a:rPr>
            </a:fld>
            <a:endParaRPr lang="en-US" altLang="en-US" sz="1200" dirty="0">
              <a:solidFill>
                <a:srgbClr val="045C75"/>
              </a:solidFill>
            </a:endParaRPr>
          </a:p>
        </p:txBody>
      </p:sp>
      <p:pic>
        <p:nvPicPr>
          <p:cNvPr id="73732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" y="312738"/>
            <a:ext cx="8915400" cy="3930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 Box 708"/>
          <p:cNvSpPr txBox="1"/>
          <p:nvPr/>
        </p:nvSpPr>
        <p:spPr>
          <a:xfrm>
            <a:off x="454025" y="4699000"/>
            <a:ext cx="167957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Kết quả đo: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3734" name="Text Box 709"/>
          <p:cNvSpPr txBox="1"/>
          <p:nvPr/>
        </p:nvSpPr>
        <p:spPr>
          <a:xfrm>
            <a:off x="3048000" y="4814888"/>
            <a:ext cx="16764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7" name="Object 710"/>
          <p:cNvGraphicFramePr>
            <a:graphicFrameLocks noChangeAspect="1"/>
          </p:cNvGraphicFramePr>
          <p:nvPr/>
        </p:nvGraphicFramePr>
        <p:xfrm>
          <a:off x="2209800" y="4719638"/>
          <a:ext cx="22526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2" imgW="1215390" imgH="196850" progId="Equation.DSMT4">
                  <p:embed/>
                </p:oleObj>
              </mc:Choice>
              <mc:Fallback>
                <p:oleObj name="" r:id="rId2" imgW="1215390" imgH="19685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FFFF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09800" y="4719638"/>
                        <a:ext cx="2252663" cy="385762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11"/>
          <p:cNvSpPr txBox="1"/>
          <p:nvPr/>
        </p:nvSpPr>
        <p:spPr>
          <a:xfrm>
            <a:off x="457200" y="4303713"/>
            <a:ext cx="11430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vi-VN" sz="2000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i cho: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Text Box 712"/>
          <p:cNvSpPr txBox="1"/>
          <p:nvPr/>
        </p:nvSpPr>
        <p:spPr>
          <a:xfrm>
            <a:off x="1828800" y="4303713"/>
            <a:ext cx="39624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AB = A'B' ; AC = A'C' ; BC = B'C'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Rectangle 714"/>
          <p:cNvSpPr/>
          <p:nvPr/>
        </p:nvSpPr>
        <p:spPr>
          <a:xfrm>
            <a:off x="6272213" y="4456113"/>
            <a:ext cx="243014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 ABC         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 A'B'C'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  <a:sym typeface="Wingdings 3" pitchFamily="18" charset="2"/>
            </a:endParaRPr>
          </a:p>
        </p:txBody>
      </p:sp>
      <p:sp>
        <p:nvSpPr>
          <p:cNvPr id="12" name="Text Box 715"/>
          <p:cNvSpPr txBox="1"/>
          <p:nvPr/>
        </p:nvSpPr>
        <p:spPr>
          <a:xfrm>
            <a:off x="7302500" y="4456113"/>
            <a:ext cx="3175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Text Box 716"/>
          <p:cNvSpPr txBox="1"/>
          <p:nvPr/>
        </p:nvSpPr>
        <p:spPr>
          <a:xfrm>
            <a:off x="5791200" y="4468813"/>
            <a:ext cx="609600" cy="39878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dirty="0"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=&gt;</a:t>
            </a:r>
            <a:endParaRPr lang="en-US" altLang="vi-VN" sz="2000" dirty="0">
              <a:latin typeface="Arial" panose="020B0604020202020204" pitchFamily="34" charset="0"/>
              <a:ea typeface="Arial" panose="020B0604020202020204" pitchFamily="34" charset="0"/>
              <a:sym typeface="Wingdings 3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2" grpId="0"/>
      <p:bldP spid="12" grpId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74754" name="Rectangle 6"/>
          <p:cNvSpPr/>
          <p:nvPr/>
        </p:nvSpPr>
        <p:spPr>
          <a:xfrm>
            <a:off x="609600" y="-76200"/>
            <a:ext cx="2857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endParaRPr lang="en-US" altLang="en-US" sz="3200" b="1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1" name="TextBox 156"/>
          <p:cNvSpPr txBox="1"/>
          <p:nvPr/>
        </p:nvSpPr>
        <p:spPr>
          <a:xfrm>
            <a:off x="1014413" y="3633788"/>
            <a:ext cx="5791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v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c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ó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2" name="TextBox 143"/>
          <p:cNvSpPr txBox="1"/>
          <p:nvPr/>
        </p:nvSpPr>
        <p:spPr>
          <a:xfrm>
            <a:off x="2811463" y="4181475"/>
            <a:ext cx="2057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AB = A’B’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3" name="TextBox 143"/>
          <p:cNvSpPr txBox="1"/>
          <p:nvPr/>
        </p:nvSpPr>
        <p:spPr>
          <a:xfrm>
            <a:off x="3124200" y="4625975"/>
            <a:ext cx="2057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AC = A’C’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4" name="TextBox 143"/>
          <p:cNvSpPr txBox="1"/>
          <p:nvPr/>
        </p:nvSpPr>
        <p:spPr>
          <a:xfrm>
            <a:off x="2811463" y="5122863"/>
            <a:ext cx="20574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BC = B’C’ </a:t>
            </a:r>
            <a:endParaRPr lang="en-US" altLang="en-US" sz="24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5" name="TextBox 156"/>
          <p:cNvSpPr txBox="1"/>
          <p:nvPr/>
        </p:nvSpPr>
        <p:spPr>
          <a:xfrm>
            <a:off x="1044575" y="5618163"/>
            <a:ext cx="5867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  <a:sym typeface="Wingdings 3" pitchFamily="18" charset="2"/>
              </a:rPr>
              <a:t>=&gt;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ABC  = </a:t>
            </a:r>
            <a:r>
              <a:rPr lang="en-US" altLang="vi-VN" sz="2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400" dirty="0">
                <a:latin typeface=".VnTime" panose="020B7200000000000000" pitchFamily="34" charset="0"/>
                <a:cs typeface="Arial" panose="020B0604020202020204" pitchFamily="34" charset="0"/>
              </a:rPr>
              <a:t>A’B’C’( c . c . c</a:t>
            </a:r>
            <a:r>
              <a:rPr lang="en-US" altLang="en-US" sz="2400" b="1" dirty="0">
                <a:latin typeface=".VnTime" panose="020B7200000000000000" pitchFamily="34" charset="0"/>
                <a:cs typeface="Arial" panose="020B0604020202020204" pitchFamily="34" charset="0"/>
              </a:rPr>
              <a:t>)</a:t>
            </a:r>
            <a:endParaRPr lang="en-US" altLang="en-US" sz="2400" b="1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26638" name="TextBox 27"/>
          <p:cNvSpPr txBox="1"/>
          <p:nvPr/>
        </p:nvSpPr>
        <p:spPr>
          <a:xfrm>
            <a:off x="0" y="0"/>
            <a:ext cx="8915400" cy="95408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chất: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Nếu ba cạnh của tam giác n</a:t>
            </a:r>
            <a:r>
              <a:rPr lang="en-US" alt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bằng ba cạnh của tam giác kia thì hai tam giác đó bằng nhau.</a:t>
            </a:r>
            <a:endParaRPr lang="en-US" altLang="en-US" sz="28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761" name="Date Placeholder 75"/>
          <p:cNvSpPr txBox="1">
            <a:spLocks noGrp="1"/>
          </p:cNvSpPr>
          <p:nvPr/>
        </p:nvSpPr>
        <p:spPr>
          <a:xfrm>
            <a:off x="457200" y="6492875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dirty="0">
              <a:solidFill>
                <a:srgbClr val="045C75"/>
              </a:solidFill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74762" name="Slide Number Placeholder 77"/>
          <p:cNvSpPr txBox="1">
            <a:spLocks noGrp="1"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b" anchorCtr="0"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solidFill>
                  <a:srgbClr val="045C75"/>
                </a:solidFill>
                <a:latin typeface=".VnTime" panose="020B7200000000000000" pitchFamily="34" charset="0"/>
                <a:cs typeface="Arial" panose="020B0604020202020204" pitchFamily="34" charset="0"/>
              </a:rPr>
            </a:fld>
            <a:endParaRPr lang="en-US" altLang="en-US" sz="1200" dirty="0">
              <a:solidFill>
                <a:srgbClr val="045C75"/>
              </a:solidFill>
              <a:latin typeface=".VnTime" panose="020B7200000000000000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763" name="Text Box 48"/>
          <p:cNvSpPr txBox="1"/>
          <p:nvPr/>
        </p:nvSpPr>
        <p:spPr>
          <a:xfrm>
            <a:off x="5329238" y="914400"/>
            <a:ext cx="2952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vi-VN" altLang="en-US" sz="180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pic>
        <p:nvPicPr>
          <p:cNvPr id="74764" name="Picture 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7313" y="1304925"/>
            <a:ext cx="4905375" cy="2243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2" grpId="0"/>
      <p:bldP spid="26633" grpId="0"/>
      <p:bldP spid="26634" grpId="0"/>
      <p:bldP spid="26635" grpId="0"/>
      <p:bldP spid="266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0466" name="TextBox 156"/>
          <p:cNvSpPr txBox="1"/>
          <p:nvPr/>
        </p:nvSpPr>
        <p:spPr>
          <a:xfrm>
            <a:off x="3952875" y="762000"/>
            <a:ext cx="47339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Nếu 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v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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có: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0467" name="TextBox 143"/>
          <p:cNvSpPr txBox="1"/>
          <p:nvPr/>
        </p:nvSpPr>
        <p:spPr>
          <a:xfrm>
            <a:off x="5334000" y="1371600"/>
            <a:ext cx="20574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= A’B’</a:t>
            </a:r>
            <a:endParaRPr lang="en-US" altLang="en-US" sz="30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32-Point Star 34"/>
          <p:cNvSpPr/>
          <p:nvPr/>
        </p:nvSpPr>
        <p:spPr>
          <a:xfrm>
            <a:off x="3200400" y="3505200"/>
            <a:ext cx="6629400" cy="1905000"/>
          </a:xfrm>
          <a:prstGeom prst="star32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 3" pitchFamily="18" charset="2"/>
              </a:rPr>
              <a:t>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ABC  = 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 3" pitchFamily="18" charset="2"/>
              </a:rPr>
              <a:t>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A’B’C’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2" name="Picture 56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5663" y="3619500"/>
            <a:ext cx="884237" cy="88423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76"/>
          <p:cNvGrpSpPr/>
          <p:nvPr/>
        </p:nvGrpSpPr>
        <p:grpSpPr>
          <a:xfrm>
            <a:off x="0" y="533400"/>
            <a:ext cx="4529138" cy="5414963"/>
            <a:chOff x="0" y="533400"/>
            <a:chExt cx="4529138" cy="5414665"/>
          </a:xfrm>
        </p:grpSpPr>
        <p:sp>
          <p:nvSpPr>
            <p:cNvPr id="59409" name="TextBox 120"/>
            <p:cNvSpPr txBox="1"/>
            <p:nvPr/>
          </p:nvSpPr>
          <p:spPr>
            <a:xfrm>
              <a:off x="0" y="5486400"/>
              <a:ext cx="692150" cy="4616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73050" indent="-2730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BD0D9"/>
                </a:buClr>
                <a:buSzPct val="95000"/>
                <a:buFont typeface="Wingdings 2" pitchFamily="18" charset="2"/>
                <a:buChar char=""/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4638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4638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 2" pitchFamily="18" charset="2"/>
                <a:buChar char="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87450" indent="-2095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BD0D9"/>
                </a:buClr>
                <a:buSzPct val="65000"/>
                <a:buFont typeface="Wingdings 2" pitchFamily="18" charset="2"/>
                <a:buChar char="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462405" indent="-2095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59410" name="Group 44"/>
            <p:cNvGrpSpPr/>
            <p:nvPr/>
          </p:nvGrpSpPr>
          <p:grpSpPr>
            <a:xfrm>
              <a:off x="330200" y="533400"/>
              <a:ext cx="4198938" cy="5338465"/>
              <a:chOff x="330200" y="533400"/>
              <a:chExt cx="4198938" cy="5338465"/>
            </a:xfrm>
          </p:grpSpPr>
          <p:sp>
            <p:nvSpPr>
              <p:cNvPr id="59411" name="TextBox 118"/>
              <p:cNvSpPr txBox="1"/>
              <p:nvPr/>
            </p:nvSpPr>
            <p:spPr>
              <a:xfrm>
                <a:off x="330200" y="26670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2" name="TextBox 119"/>
              <p:cNvSpPr txBox="1"/>
              <p:nvPr/>
            </p:nvSpPr>
            <p:spPr>
              <a:xfrm>
                <a:off x="4064000" y="25146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3" name="TextBox 123"/>
              <p:cNvSpPr txBox="1"/>
              <p:nvPr/>
            </p:nvSpPr>
            <p:spPr>
              <a:xfrm>
                <a:off x="1371600" y="533400"/>
                <a:ext cx="465138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4" name="Line 18"/>
              <p:cNvSpPr/>
              <p:nvPr/>
            </p:nvSpPr>
            <p:spPr>
              <a:xfrm>
                <a:off x="1094649" y="2068285"/>
                <a:ext cx="231775" cy="128588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59415" name="Group 19"/>
              <p:cNvGrpSpPr/>
              <p:nvPr/>
            </p:nvGrpSpPr>
            <p:grpSpPr>
              <a:xfrm>
                <a:off x="2133600" y="2690948"/>
                <a:ext cx="203200" cy="265112"/>
                <a:chOff x="960" y="2856"/>
                <a:chExt cx="84" cy="100"/>
              </a:xfrm>
            </p:grpSpPr>
            <p:sp>
              <p:nvSpPr>
                <p:cNvPr id="59435" name="Line 20"/>
                <p:cNvSpPr/>
                <p:nvPr/>
              </p:nvSpPr>
              <p:spPr>
                <a:xfrm>
                  <a:off x="960" y="2860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6" name="Line 21"/>
                <p:cNvSpPr/>
                <p:nvPr/>
              </p:nvSpPr>
              <p:spPr>
                <a:xfrm>
                  <a:off x="996" y="2856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59416" name="Group 22"/>
              <p:cNvGrpSpPr/>
              <p:nvPr/>
            </p:nvGrpSpPr>
            <p:grpSpPr>
              <a:xfrm>
                <a:off x="2703605" y="1595481"/>
                <a:ext cx="233362" cy="255588"/>
                <a:chOff x="1224" y="2448"/>
                <a:chExt cx="96" cy="96"/>
              </a:xfrm>
            </p:grpSpPr>
            <p:sp>
              <p:nvSpPr>
                <p:cNvPr id="59433" name="Line 23"/>
                <p:cNvSpPr/>
                <p:nvPr/>
              </p:nvSpPr>
              <p:spPr>
                <a:xfrm flipH="1">
                  <a:off x="1248" y="2448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4" name="Line 24"/>
                <p:cNvSpPr/>
                <p:nvPr/>
              </p:nvSpPr>
              <p:spPr>
                <a:xfrm flipH="1">
                  <a:off x="1224" y="2496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9417" name="TextBox 120"/>
              <p:cNvSpPr txBox="1"/>
              <p:nvPr/>
            </p:nvSpPr>
            <p:spPr>
              <a:xfrm>
                <a:off x="795338" y="3276600"/>
                <a:ext cx="652462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59418" name="TextBox 122"/>
              <p:cNvSpPr txBox="1"/>
              <p:nvPr/>
            </p:nvSpPr>
            <p:spPr>
              <a:xfrm>
                <a:off x="3606800" y="5410200"/>
                <a:ext cx="692150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>
                <a:spAutoFit/>
              </a:bodyPr>
              <a:lstStyle>
                <a:lvl1pPr marL="273050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95000"/>
                  <a:buFont typeface="Wingdings 2" pitchFamily="18" charset="2"/>
                  <a:buChar char=""/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4638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 2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BD0D9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405" indent="-2095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itchFamily="18" charset="2"/>
                  <a:buChar char="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C’</a:t>
                </a:r>
                <a:endParaRPr lang="en-US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59419" name="Group 39"/>
              <p:cNvGrpSpPr/>
              <p:nvPr/>
            </p:nvGrpSpPr>
            <p:grpSpPr>
              <a:xfrm>
                <a:off x="2436812" y="4267200"/>
                <a:ext cx="230188" cy="254000"/>
                <a:chOff x="1224" y="2448"/>
                <a:chExt cx="96" cy="96"/>
              </a:xfrm>
            </p:grpSpPr>
            <p:sp>
              <p:nvSpPr>
                <p:cNvPr id="59431" name="Line 40"/>
                <p:cNvSpPr/>
                <p:nvPr/>
              </p:nvSpPr>
              <p:spPr>
                <a:xfrm flipH="1">
                  <a:off x="1248" y="2448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2" name="Line 41"/>
                <p:cNvSpPr/>
                <p:nvPr/>
              </p:nvSpPr>
              <p:spPr>
                <a:xfrm flipH="1">
                  <a:off x="1224" y="2496"/>
                  <a:ext cx="96" cy="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59420" name="Group 42"/>
              <p:cNvGrpSpPr/>
              <p:nvPr/>
            </p:nvGrpSpPr>
            <p:grpSpPr>
              <a:xfrm>
                <a:off x="1752600" y="5334000"/>
                <a:ext cx="203200" cy="265113"/>
                <a:chOff x="960" y="2856"/>
                <a:chExt cx="84" cy="100"/>
              </a:xfrm>
            </p:grpSpPr>
            <p:sp>
              <p:nvSpPr>
                <p:cNvPr id="59429" name="Line 43"/>
                <p:cNvSpPr/>
                <p:nvPr/>
              </p:nvSpPr>
              <p:spPr>
                <a:xfrm>
                  <a:off x="960" y="2860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9430" name="Line 44"/>
                <p:cNvSpPr/>
                <p:nvPr/>
              </p:nvSpPr>
              <p:spPr>
                <a:xfrm>
                  <a:off x="996" y="2856"/>
                  <a:ext cx="48" cy="96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9421" name="Line 45"/>
              <p:cNvSpPr/>
              <p:nvPr/>
            </p:nvSpPr>
            <p:spPr>
              <a:xfrm>
                <a:off x="838200" y="4572000"/>
                <a:ext cx="230188" cy="127000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sp>
          <p:cxnSp>
            <p:nvCxnSpPr>
              <p:cNvPr id="59422" name="Straight Connector 100"/>
              <p:cNvCxnSpPr/>
              <p:nvPr/>
            </p:nvCxnSpPr>
            <p:spPr>
              <a:xfrm rot="5400000">
                <a:off x="283369" y="1393031"/>
                <a:ext cx="2041525" cy="931863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9423" name="Straight Connector 102"/>
              <p:cNvCxnSpPr/>
              <p:nvPr/>
            </p:nvCxnSpPr>
            <p:spPr>
              <a:xfrm>
                <a:off x="1752600" y="838200"/>
                <a:ext cx="2328863" cy="1914525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9424" name="Straight Connector 105"/>
              <p:cNvCxnSpPr/>
              <p:nvPr/>
            </p:nvCxnSpPr>
            <p:spPr>
              <a:xfrm flipV="1">
                <a:off x="838200" y="2743200"/>
                <a:ext cx="3260725" cy="127000"/>
              </a:xfrm>
              <a:prstGeom prst="line">
                <a:avLst/>
              </a:prstGeom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</p:cxnSp>
          <p:grpSp>
            <p:nvGrpSpPr>
              <p:cNvPr id="59425" name="Group 112"/>
              <p:cNvGrpSpPr/>
              <p:nvPr/>
            </p:nvGrpSpPr>
            <p:grpSpPr>
              <a:xfrm>
                <a:off x="533400" y="3481388"/>
                <a:ext cx="3241675" cy="2038350"/>
                <a:chOff x="685800" y="3429000"/>
                <a:chExt cx="2139950" cy="1219200"/>
              </a:xfrm>
            </p:grpSpPr>
            <p:cxnSp>
              <p:nvCxnSpPr>
                <p:cNvPr id="59426" name="Straight Connector 113"/>
                <p:cNvCxnSpPr/>
                <p:nvPr/>
              </p:nvCxnSpPr>
              <p:spPr>
                <a:xfrm rot="5400000">
                  <a:off x="381000" y="3733800"/>
                  <a:ext cx="1219200" cy="6096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59427" name="Straight Connector 114"/>
                <p:cNvCxnSpPr/>
                <p:nvPr/>
              </p:nvCxnSpPr>
              <p:spPr>
                <a:xfrm>
                  <a:off x="1301750" y="3429000"/>
                  <a:ext cx="1524000" cy="11430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59428" name="Straight Connector 115"/>
                <p:cNvCxnSpPr/>
                <p:nvPr/>
              </p:nvCxnSpPr>
              <p:spPr>
                <a:xfrm flipV="1">
                  <a:off x="685800" y="4572000"/>
                  <a:ext cx="2133600" cy="76200"/>
                </a:xfrm>
                <a:prstGeom prst="line">
                  <a:avLst/>
                </a:prstGeom>
                <a:ln w="381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</p:grpSp>
      </p:grpSp>
      <p:cxnSp>
        <p:nvCxnSpPr>
          <p:cNvPr id="34" name="Straight Connector 33"/>
          <p:cNvCxnSpPr/>
          <p:nvPr/>
        </p:nvCxnSpPr>
        <p:spPr>
          <a:xfrm rot="5400000">
            <a:off x="289719" y="1386681"/>
            <a:ext cx="2041525" cy="9445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-46831" y="4036219"/>
            <a:ext cx="2076450" cy="9318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143"/>
          <p:cNvSpPr txBox="1"/>
          <p:nvPr/>
        </p:nvSpPr>
        <p:spPr>
          <a:xfrm>
            <a:off x="5348288" y="1952625"/>
            <a:ext cx="20574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= B’C’</a:t>
            </a:r>
            <a:endParaRPr lang="en-US" altLang="en-US" sz="3000" b="1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546100" y="5391150"/>
            <a:ext cx="3219450" cy="12065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838200" y="2743200"/>
            <a:ext cx="3219450" cy="120650"/>
          </a:xfrm>
          <a:prstGeom prst="line">
            <a:avLst/>
          </a:prstGeom>
          <a:ln w="381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43"/>
          <p:cNvSpPr txBox="1"/>
          <p:nvPr/>
        </p:nvSpPr>
        <p:spPr>
          <a:xfrm>
            <a:off x="5334000" y="2417763"/>
            <a:ext cx="2057400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3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 b="1" dirty="0">
                <a:solidFill>
                  <a:srgbClr val="08684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= A’C’</a:t>
            </a:r>
            <a:endParaRPr lang="en-US" altLang="en-US" sz="3000" b="1" dirty="0">
              <a:solidFill>
                <a:srgbClr val="08684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rot="10800000">
            <a:off x="1768475" y="838200"/>
            <a:ext cx="2311400" cy="1920875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>
            <a:off x="1457325" y="3476625"/>
            <a:ext cx="2311400" cy="1920875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071" name="Date Placeholder 42"/>
          <p:cNvSpPr txBox="1">
            <a:spLocks noGrp="1"/>
          </p:cNvSpPr>
          <p:nvPr>
            <p:ph type="dt" sz="half" idx="2"/>
          </p:nvPr>
        </p:nvSpPr>
        <p:spPr bwMode="auto">
          <a:noFill/>
        </p:spPr>
        <p:txBody>
          <a:bodyPr wrap="square" lIns="0" tIns="0" rIns="0" bIns="0" numCol="1" anchor="b" anchorCtr="0" compatLnSpc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A811518-060F-4F46-B24F-6B1A4BBBA1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D1EAE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D1EAE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408" name="Slide Number Placeholder 43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lIns="0" tIns="0" rIns="0" bIns="0" anchor="b" anchorCtr="0"/>
          <a:p>
            <a:pPr marL="0" indent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en-US" sz="1200" dirty="0">
                <a:solidFill>
                  <a:srgbClr val="D1EAEE"/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en-US" altLang="en-US" sz="1200" dirty="0">
              <a:solidFill>
                <a:srgbClr val="D1EAEE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66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67" grpId="0"/>
      <p:bldP spid="47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ext Box 19"/>
          <p:cNvSpPr txBox="1"/>
          <p:nvPr/>
        </p:nvSpPr>
        <p:spPr>
          <a:xfrm>
            <a:off x="2106613" y="1089025"/>
            <a:ext cx="4568825" cy="322263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/>
            <a:r>
              <a:rPr lang="en-US" altLang="vi-VN" sz="1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endParaRPr lang="en-US" altLang="vi-VN" sz="15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43" name="WordArt 20"/>
          <p:cNvSpPr>
            <a:spLocks noTextEdit="1"/>
          </p:cNvSpPr>
          <p:nvPr/>
        </p:nvSpPr>
        <p:spPr>
          <a:xfrm>
            <a:off x="666750" y="2438400"/>
            <a:ext cx="8115300" cy="1238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  <a:normAutofit/>
          </a:bodyPr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3.  TRƯỜNG HỢP BẰNG NHAU THỨ NHẤT 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 TAM  GIÁC (CẠNH-CẠNH-CẠNH) 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44" name="Text Box 21"/>
          <p:cNvSpPr txBox="1"/>
          <p:nvPr/>
        </p:nvSpPr>
        <p:spPr>
          <a:xfrm>
            <a:off x="4343400" y="2546350"/>
            <a:ext cx="2514600" cy="369888"/>
          </a:xfrm>
          <a:prstGeom prst="rect">
            <a:avLst/>
          </a:prstGeom>
          <a:noFill/>
          <a:ln w="222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vi-VN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45" name="Picture 4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857250"/>
            <a:ext cx="1981200" cy="1479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46" name="Rectangle 7"/>
          <p:cNvSpPr/>
          <p:nvPr/>
        </p:nvSpPr>
        <p:spPr>
          <a:xfrm>
            <a:off x="0" y="5465763"/>
            <a:ext cx="9144000" cy="139223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endParaRPr lang="uk-UA" altLang="vi-VN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47" name="Picture 12" descr="POINSET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7212013" y="420688"/>
            <a:ext cx="1485900" cy="2359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8" name="Picture 4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6143625"/>
            <a:ext cx="1287463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49" name="Picture 5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6143625"/>
            <a:ext cx="13144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0" name="Picture 6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0" y="6143625"/>
            <a:ext cx="14287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1" name="Picture 7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6134100"/>
            <a:ext cx="1408113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2" name="Picture 8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16638"/>
            <a:ext cx="148590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3" name="Picture 6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6134100"/>
            <a:ext cx="1428750" cy="714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54" name="Picture 6" descr="G:\tuyen-tap-100-hinh-do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0" y="6127750"/>
            <a:ext cx="1428750" cy="714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Rectangle 8"/>
          <p:cNvSpPr/>
          <p:nvPr/>
        </p:nvSpPr>
        <p:spPr>
          <a:xfrm>
            <a:off x="533400" y="838200"/>
            <a:ext cx="86106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467" name="TextBox 5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Text Box 2"/>
          <p:cNvSpPr txBox="1"/>
          <p:nvPr/>
        </p:nvSpPr>
        <p:spPr>
          <a:xfrm>
            <a:off x="611188" y="10350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2" name="Group 2"/>
          <p:cNvGrpSpPr/>
          <p:nvPr/>
        </p:nvGrpSpPr>
        <p:grpSpPr>
          <a:xfrm>
            <a:off x="1547813" y="1971675"/>
            <a:ext cx="1905000" cy="1231900"/>
            <a:chOff x="1584" y="1960"/>
            <a:chExt cx="1200" cy="776"/>
          </a:xfrm>
        </p:grpSpPr>
        <p:sp>
          <p:nvSpPr>
            <p:cNvPr id="63498" name="Rectangle 3"/>
            <p:cNvSpPr/>
            <p:nvPr/>
          </p:nvSpPr>
          <p:spPr>
            <a:xfrm>
              <a:off x="2496" y="2448"/>
              <a:ext cx="288" cy="288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pic>
          <p:nvPicPr>
            <p:cNvPr id="63499" name="Picture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4" y="1960"/>
              <a:ext cx="990" cy="67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  <p:pic>
        <p:nvPicPr>
          <p:cNvPr id="32773" name="Picture 5"/>
          <p:cNvPicPr>
            <a:picLocks noChangeAspect="1"/>
          </p:cNvPicPr>
          <p:nvPr/>
        </p:nvPicPr>
        <p:blipFill>
          <a:blip r:embed="rId2">
            <a:lum bright="-35999" contrast="62000"/>
          </a:blip>
          <a:stretch>
            <a:fillRect/>
          </a:stretch>
        </p:blipFill>
        <p:spPr>
          <a:xfrm>
            <a:off x="1376363" y="3038475"/>
            <a:ext cx="4419600" cy="771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30" name="Text Box 10"/>
          <p:cNvSpPr txBox="1"/>
          <p:nvPr/>
        </p:nvSpPr>
        <p:spPr>
          <a:xfrm>
            <a:off x="6157913" y="1684338"/>
            <a:ext cx="1309687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altLang="en-US" sz="1800" b="1" u="sng" dirty="0">
                <a:cs typeface="Arial" panose="020B0604020202020204" pitchFamily="34" charset="0"/>
              </a:rPr>
              <a:t>Giải: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5131" name="Text Box 11"/>
          <p:cNvSpPr txBox="1"/>
          <p:nvPr/>
        </p:nvSpPr>
        <p:spPr>
          <a:xfrm>
            <a:off x="4645025" y="204311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3495" name="Text Box 13"/>
          <p:cNvSpPr txBox="1"/>
          <p:nvPr/>
        </p:nvSpPr>
        <p:spPr>
          <a:xfrm>
            <a:off x="8747125" y="6796088"/>
            <a:ext cx="2174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4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3496" name="Rectangle 8"/>
          <p:cNvSpPr/>
          <p:nvPr/>
        </p:nvSpPr>
        <p:spPr>
          <a:xfrm>
            <a:off x="533400" y="838200"/>
            <a:ext cx="86106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497" name="TextBox 11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Text Box 2"/>
          <p:cNvSpPr txBox="1"/>
          <p:nvPr/>
        </p:nvSpPr>
        <p:spPr>
          <a:xfrm>
            <a:off x="611188" y="105410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4515" name="Text Box 6"/>
          <p:cNvSpPr txBox="1"/>
          <p:nvPr/>
        </p:nvSpPr>
        <p:spPr>
          <a:xfrm>
            <a:off x="6300788" y="183991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4516" name="Text Box 7"/>
          <p:cNvSpPr txBox="1"/>
          <p:nvPr/>
        </p:nvSpPr>
        <p:spPr>
          <a:xfrm>
            <a:off x="4645025" y="2200275"/>
            <a:ext cx="3240088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4517" name="Group 2"/>
          <p:cNvGrpSpPr/>
          <p:nvPr/>
        </p:nvGrpSpPr>
        <p:grpSpPr>
          <a:xfrm>
            <a:off x="1527175" y="3136900"/>
            <a:ext cx="1676400" cy="76200"/>
            <a:chOff x="2112" y="2736"/>
            <a:chExt cx="1008" cy="48"/>
          </a:xfrm>
        </p:grpSpPr>
        <p:sp>
          <p:nvSpPr>
            <p:cNvPr id="64528" name="Line 3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4529" name="Oval 4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4530" name="Oval 5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grpSp>
        <p:nvGrpSpPr>
          <p:cNvPr id="3" name="Group 6"/>
          <p:cNvGrpSpPr/>
          <p:nvPr/>
        </p:nvGrpSpPr>
        <p:grpSpPr>
          <a:xfrm>
            <a:off x="1527175" y="2133600"/>
            <a:ext cx="1905000" cy="1231900"/>
            <a:chOff x="1584" y="1960"/>
            <a:chExt cx="1200" cy="776"/>
          </a:xfrm>
        </p:grpSpPr>
        <p:sp>
          <p:nvSpPr>
            <p:cNvPr id="64526" name="Rectangle 7"/>
            <p:cNvSpPr/>
            <p:nvPr/>
          </p:nvSpPr>
          <p:spPr>
            <a:xfrm>
              <a:off x="2496" y="2448"/>
              <a:ext cx="288" cy="288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pic>
          <p:nvPicPr>
            <p:cNvPr id="64527" name="Picture 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84" y="1960"/>
              <a:ext cx="990" cy="672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  <p:pic>
        <p:nvPicPr>
          <p:cNvPr id="64519" name="Picture 9"/>
          <p:cNvPicPr>
            <a:picLocks noChangeAspect="1"/>
          </p:cNvPicPr>
          <p:nvPr/>
        </p:nvPicPr>
        <p:blipFill>
          <a:blip r:embed="rId2">
            <a:lum bright="-26001" contrast="46000"/>
          </a:blip>
          <a:stretch>
            <a:fillRect/>
          </a:stretch>
        </p:blipFill>
        <p:spPr>
          <a:xfrm>
            <a:off x="1374775" y="3203575"/>
            <a:ext cx="4419600" cy="7715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4520" name="Group 27"/>
          <p:cNvGrpSpPr/>
          <p:nvPr/>
        </p:nvGrpSpPr>
        <p:grpSpPr>
          <a:xfrm>
            <a:off x="2987675" y="3127375"/>
            <a:ext cx="304800" cy="609600"/>
            <a:chOff x="5880100" y="2133600"/>
            <a:chExt cx="304800" cy="609600"/>
          </a:xfrm>
        </p:grpSpPr>
        <p:sp>
          <p:nvSpPr>
            <p:cNvPr id="22" name="Oval 21"/>
            <p:cNvSpPr/>
            <p:nvPr/>
          </p:nvSpPr>
          <p:spPr>
            <a:xfrm>
              <a:off x="5880100" y="2438400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5400000" flipH="1" flipV="1">
              <a:off x="5895182" y="2285207"/>
              <a:ext cx="304800" cy="15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521" name="Text Box 20"/>
          <p:cNvSpPr txBox="1"/>
          <p:nvPr/>
        </p:nvSpPr>
        <p:spPr>
          <a:xfrm>
            <a:off x="8604250" y="69484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5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4522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523" name="TextBox 18"/>
          <p:cNvSpPr txBox="1"/>
          <p:nvPr/>
        </p:nvSpPr>
        <p:spPr>
          <a:xfrm>
            <a:off x="152400" y="238125"/>
            <a:ext cx="49625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17917 0.000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Text Box 2"/>
          <p:cNvSpPr txBox="1"/>
          <p:nvPr/>
        </p:nvSpPr>
        <p:spPr>
          <a:xfrm>
            <a:off x="611188" y="620713"/>
            <a:ext cx="6553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39" name="Text Box 6"/>
          <p:cNvSpPr txBox="1"/>
          <p:nvPr/>
        </p:nvSpPr>
        <p:spPr>
          <a:xfrm>
            <a:off x="6157913" y="1655763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5540" name="Text Box 7"/>
          <p:cNvSpPr txBox="1"/>
          <p:nvPr/>
        </p:nvSpPr>
        <p:spPr>
          <a:xfrm>
            <a:off x="4572000" y="2014538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5541" name="Group 3"/>
          <p:cNvGrpSpPr/>
          <p:nvPr/>
        </p:nvGrpSpPr>
        <p:grpSpPr>
          <a:xfrm>
            <a:off x="1516063" y="2819400"/>
            <a:ext cx="1676400" cy="76200"/>
            <a:chOff x="2112" y="2736"/>
            <a:chExt cx="1008" cy="48"/>
          </a:xfrm>
        </p:grpSpPr>
        <p:sp>
          <p:nvSpPr>
            <p:cNvPr id="65556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5557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5558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pic>
        <p:nvPicPr>
          <p:cNvPr id="29" name="Picture 7"/>
          <p:cNvPicPr>
            <a:picLocks noChangeAspect="1"/>
          </p:cNvPicPr>
          <p:nvPr/>
        </p:nvPicPr>
        <p:blipFill>
          <a:blip r:embed="rId1">
            <a:lum bright="-22000" contrast="50000"/>
          </a:blip>
          <a:stretch>
            <a:fillRect/>
          </a:stretch>
        </p:blipFill>
        <p:spPr>
          <a:xfrm>
            <a:off x="207963" y="3733800"/>
            <a:ext cx="431482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8" y="2260600"/>
            <a:ext cx="523875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44" name="Text Box 9"/>
          <p:cNvSpPr txBox="1"/>
          <p:nvPr/>
        </p:nvSpPr>
        <p:spPr>
          <a:xfrm>
            <a:off x="1403350" y="2816225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.VnArial Narrow" pitchFamily="34" charset="0"/>
                <a:cs typeface="Arial" panose="020B0604020202020204" pitchFamily="34" charset="0"/>
              </a:rPr>
              <a:t>B                           C </a:t>
            </a:r>
            <a:endParaRPr lang="en-US" altLang="en-US" sz="2000" b="1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5545" name="TextBox 32"/>
          <p:cNvSpPr txBox="1"/>
          <p:nvPr/>
        </p:nvSpPr>
        <p:spPr>
          <a:xfrm>
            <a:off x="2049463" y="28448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4</a:t>
            </a:r>
            <a:endParaRPr lang="en-US" altLang="en-US" sz="700" dirty="0">
              <a:ea typeface="Arial" panose="020B0604020202020204" pitchFamily="34" charset="0"/>
            </a:endParaRPr>
          </a:p>
        </p:txBody>
      </p:sp>
      <p:pic>
        <p:nvPicPr>
          <p:cNvPr id="37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663" y="2286000"/>
            <a:ext cx="838200" cy="14287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40"/>
          <p:cNvGrpSpPr/>
          <p:nvPr/>
        </p:nvGrpSpPr>
        <p:grpSpPr>
          <a:xfrm>
            <a:off x="1008063" y="3727450"/>
            <a:ext cx="304800" cy="552450"/>
            <a:chOff x="5143500" y="3727450"/>
            <a:chExt cx="304800" cy="552450"/>
          </a:xfrm>
        </p:grpSpPr>
        <p:sp>
          <p:nvSpPr>
            <p:cNvPr id="35" name="Oval 34"/>
            <p:cNvSpPr/>
            <p:nvPr/>
          </p:nvSpPr>
          <p:spPr>
            <a:xfrm>
              <a:off x="5143500" y="3975100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5400000">
              <a:off x="5187156" y="3840956"/>
              <a:ext cx="2286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12" name="Text Box 20"/>
          <p:cNvSpPr txBox="1"/>
          <p:nvPr/>
        </p:nvSpPr>
        <p:spPr>
          <a:xfrm>
            <a:off x="4572000" y="2406650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49" name="Text Box 21"/>
          <p:cNvSpPr txBox="1"/>
          <p:nvPr/>
        </p:nvSpPr>
        <p:spPr>
          <a:xfrm>
            <a:off x="7216775" y="219868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0" name="Text Box 22"/>
          <p:cNvSpPr txBox="1"/>
          <p:nvPr/>
        </p:nvSpPr>
        <p:spPr>
          <a:xfrm>
            <a:off x="7648575" y="47450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1" name="Text Box 24"/>
          <p:cNvSpPr txBox="1"/>
          <p:nvPr/>
        </p:nvSpPr>
        <p:spPr>
          <a:xfrm>
            <a:off x="8604250" y="6524625"/>
            <a:ext cx="2889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6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5552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53" name="TextBox 22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-0.02338 L 0.13073 -0.12847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Text Box 2"/>
          <p:cNvSpPr txBox="1"/>
          <p:nvPr/>
        </p:nvSpPr>
        <p:spPr>
          <a:xfrm>
            <a:off x="762000" y="11874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63" name="Text Box 6"/>
          <p:cNvSpPr txBox="1"/>
          <p:nvPr/>
        </p:nvSpPr>
        <p:spPr>
          <a:xfrm>
            <a:off x="6157913" y="1912938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6564" name="Text Box 7"/>
          <p:cNvSpPr txBox="1"/>
          <p:nvPr/>
        </p:nvSpPr>
        <p:spPr>
          <a:xfrm>
            <a:off x="4572000" y="227171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65" name="Text Box 8"/>
          <p:cNvSpPr txBox="1"/>
          <p:nvPr/>
        </p:nvSpPr>
        <p:spPr>
          <a:xfrm>
            <a:off x="4572000" y="2638425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grpSp>
        <p:nvGrpSpPr>
          <p:cNvPr id="66566" name="Group 3"/>
          <p:cNvGrpSpPr/>
          <p:nvPr/>
        </p:nvGrpSpPr>
        <p:grpSpPr>
          <a:xfrm>
            <a:off x="1531938" y="3581400"/>
            <a:ext cx="1676400" cy="76200"/>
            <a:chOff x="2112" y="2736"/>
            <a:chExt cx="1008" cy="48"/>
          </a:xfrm>
        </p:grpSpPr>
        <p:sp>
          <p:nvSpPr>
            <p:cNvPr id="66578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6579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6580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66567" name="Text Box 9"/>
          <p:cNvSpPr txBox="1"/>
          <p:nvPr/>
        </p:nvSpPr>
        <p:spPr>
          <a:xfrm>
            <a:off x="1506538" y="3581400"/>
            <a:ext cx="20574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.VnArial Narrow" pitchFamily="34" charset="0"/>
                <a:cs typeface="Arial" panose="020B0604020202020204" pitchFamily="34" charset="0"/>
              </a:rPr>
              <a:t>B                          C </a:t>
            </a:r>
            <a:endParaRPr lang="en-US" altLang="en-US" sz="2000" b="1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sp>
        <p:nvSpPr>
          <p:cNvPr id="66568" name="TextBox 32"/>
          <p:cNvSpPr txBox="1"/>
          <p:nvPr/>
        </p:nvSpPr>
        <p:spPr>
          <a:xfrm>
            <a:off x="2065338" y="3606800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4</a:t>
            </a:r>
            <a:endParaRPr lang="en-US" altLang="en-US" sz="700" dirty="0">
              <a:ea typeface="Arial" panose="020B0604020202020204" pitchFamily="34" charset="0"/>
            </a:endParaRPr>
          </a:p>
        </p:txBody>
      </p:sp>
      <p:sp>
        <p:nvSpPr>
          <p:cNvPr id="23" name="Arc 3"/>
          <p:cNvSpPr/>
          <p:nvPr/>
        </p:nvSpPr>
        <p:spPr>
          <a:xfrm>
            <a:off x="1595438" y="2781300"/>
            <a:ext cx="777875" cy="798513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6570" name="Line 7"/>
          <p:cNvSpPr/>
          <p:nvPr/>
        </p:nvSpPr>
        <p:spPr>
          <a:xfrm>
            <a:off x="2471738" y="48768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" name="Group 55"/>
          <p:cNvGrpSpPr/>
          <p:nvPr/>
        </p:nvGrpSpPr>
        <p:grpSpPr>
          <a:xfrm>
            <a:off x="706438" y="2146300"/>
            <a:ext cx="1714500" cy="2933700"/>
            <a:chOff x="5118100" y="1384300"/>
            <a:chExt cx="1714500" cy="2933700"/>
          </a:xfrm>
        </p:grpSpPr>
        <p:pic>
          <p:nvPicPr>
            <p:cNvPr id="66576" name="Picture 5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94400" y="1384300"/>
              <a:ext cx="838200" cy="14287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6577" name="Picture 6"/>
            <p:cNvPicPr>
              <a:picLocks noChangeAspect="1"/>
            </p:cNvPicPr>
            <p:nvPr/>
          </p:nvPicPr>
          <p:blipFill>
            <a:blip r:embed="rId1">
              <a:lum bright="100000" contrast="44000"/>
            </a:blip>
            <a:stretch>
              <a:fillRect/>
            </a:stretch>
          </p:blipFill>
          <p:spPr>
            <a:xfrm>
              <a:off x="5118100" y="2889250"/>
              <a:ext cx="838200" cy="1428750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</p:pic>
      </p:grpSp>
      <p:sp>
        <p:nvSpPr>
          <p:cNvPr id="66572" name="Line 7"/>
          <p:cNvSpPr/>
          <p:nvPr/>
        </p:nvSpPr>
        <p:spPr>
          <a:xfrm>
            <a:off x="1557338" y="35814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6573" name="Text Box 22"/>
          <p:cNvSpPr txBox="1"/>
          <p:nvPr/>
        </p:nvSpPr>
        <p:spPr>
          <a:xfrm>
            <a:off x="8604250" y="70246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7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6574" name="Rectangle 8"/>
          <p:cNvSpPr/>
          <p:nvPr/>
        </p:nvSpPr>
        <p:spPr>
          <a:xfrm>
            <a:off x="533400" y="838200"/>
            <a:ext cx="86868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6575" name="TextBox 20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ext Box 2"/>
          <p:cNvSpPr txBox="1"/>
          <p:nvPr/>
        </p:nvSpPr>
        <p:spPr>
          <a:xfrm>
            <a:off x="611188" y="126365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87" name="Text Box 6"/>
          <p:cNvSpPr txBox="1"/>
          <p:nvPr/>
        </p:nvSpPr>
        <p:spPr>
          <a:xfrm>
            <a:off x="6157913" y="1906588"/>
            <a:ext cx="71913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cs typeface="Arial" panose="020B0604020202020204" pitchFamily="34" charset="0"/>
              </a:rPr>
              <a:t>Giải</a:t>
            </a:r>
            <a:endParaRPr lang="en-US" altLang="en-US" sz="1800" b="1" u="sng" dirty="0">
              <a:ea typeface="Arial" panose="020B0604020202020204" pitchFamily="34" charset="0"/>
            </a:endParaRPr>
          </a:p>
        </p:txBody>
      </p:sp>
      <p:sp>
        <p:nvSpPr>
          <p:cNvPr id="67588" name="Text Box 7"/>
          <p:cNvSpPr txBox="1"/>
          <p:nvPr/>
        </p:nvSpPr>
        <p:spPr>
          <a:xfrm>
            <a:off x="4572000" y="2265363"/>
            <a:ext cx="324008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Vẽ đoạn thẳng BC = 4 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89" name="Text Box 8"/>
          <p:cNvSpPr txBox="1"/>
          <p:nvPr/>
        </p:nvSpPr>
        <p:spPr>
          <a:xfrm>
            <a:off x="4572000" y="2625725"/>
            <a:ext cx="4572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+, Trên cùng một nửa mặt phẳng bờ BC, vẽ cung tròn tâm B bán kính 2cm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90" name="Line 7"/>
          <p:cNvSpPr/>
          <p:nvPr/>
        </p:nvSpPr>
        <p:spPr>
          <a:xfrm>
            <a:off x="2470150" y="4757738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pic>
        <p:nvPicPr>
          <p:cNvPr id="38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550" y="2852738"/>
            <a:ext cx="1219200" cy="1371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7592" name="Group 3"/>
          <p:cNvGrpSpPr/>
          <p:nvPr/>
        </p:nvGrpSpPr>
        <p:grpSpPr>
          <a:xfrm>
            <a:off x="1530350" y="3309938"/>
            <a:ext cx="1676400" cy="76200"/>
            <a:chOff x="2112" y="2736"/>
            <a:chExt cx="1008" cy="48"/>
          </a:xfrm>
        </p:grpSpPr>
        <p:sp>
          <p:nvSpPr>
            <p:cNvPr id="67604" name="Line 4"/>
            <p:cNvSpPr/>
            <p:nvPr/>
          </p:nvSpPr>
          <p:spPr>
            <a:xfrm>
              <a:off x="2112" y="2760"/>
              <a:ext cx="960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7605" name="Oval 5"/>
            <p:cNvSpPr/>
            <p:nvPr/>
          </p:nvSpPr>
          <p:spPr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  <p:sp>
          <p:nvSpPr>
            <p:cNvPr id="67606" name="Oval 6"/>
            <p:cNvSpPr/>
            <p:nvPr/>
          </p:nvSpPr>
          <p:spPr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700" dirty="0">
                <a:ea typeface="Arial" panose="020B0604020202020204" pitchFamily="34" charset="0"/>
              </a:endParaRPr>
            </a:p>
          </p:txBody>
        </p:sp>
      </p:grpSp>
      <p:sp>
        <p:nvSpPr>
          <p:cNvPr id="67593" name="Arc 7"/>
          <p:cNvSpPr/>
          <p:nvPr/>
        </p:nvSpPr>
        <p:spPr>
          <a:xfrm>
            <a:off x="1568450" y="2535238"/>
            <a:ext cx="777875" cy="798512"/>
          </a:xfrm>
          <a:custGeom>
            <a:avLst/>
            <a:gdLst>
              <a:gd name="txL" fmla="*/ 0 w 22053"/>
              <a:gd name="txT" fmla="*/ 0 h 21600"/>
              <a:gd name="txR" fmla="*/ 22053 w 22053"/>
              <a:gd name="txB" fmla="*/ 21600 h 21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22053" h="21600" fill="none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 cap="flat" cmpd="sng">
            <a:solidFill>
              <a:srgbClr val="0000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pic>
        <p:nvPicPr>
          <p:cNvPr id="45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9850" y="4224338"/>
            <a:ext cx="431482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7950" y="2751138"/>
            <a:ext cx="523875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7596" name="Text Box 10"/>
          <p:cNvSpPr txBox="1"/>
          <p:nvPr/>
        </p:nvSpPr>
        <p:spPr>
          <a:xfrm>
            <a:off x="1450975" y="3338513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latin typeface=".VnArial Narrow" pitchFamily="34" charset="0"/>
                <a:cs typeface="Arial" panose="020B0604020202020204" pitchFamily="34" charset="0"/>
              </a:rPr>
              <a:t>B              4             C</a:t>
            </a:r>
            <a:endParaRPr lang="en-US" altLang="en-US" sz="2000" dirty="0">
              <a:latin typeface=".VnArial Narrow" pitchFamily="34" charset="0"/>
              <a:ea typeface="Arial" panose="020B0604020202020204" pitchFamily="34" charset="0"/>
            </a:endParaRPr>
          </a:p>
        </p:txBody>
      </p:sp>
      <p:grpSp>
        <p:nvGrpSpPr>
          <p:cNvPr id="3" name="Group 64"/>
          <p:cNvGrpSpPr/>
          <p:nvPr/>
        </p:nvGrpSpPr>
        <p:grpSpPr>
          <a:xfrm>
            <a:off x="1116013" y="4224338"/>
            <a:ext cx="304800" cy="533400"/>
            <a:chOff x="5529267" y="3581400"/>
            <a:chExt cx="304800" cy="533400"/>
          </a:xfrm>
        </p:grpSpPr>
        <p:sp>
          <p:nvSpPr>
            <p:cNvPr id="52" name="Oval 51"/>
            <p:cNvSpPr/>
            <p:nvPr/>
          </p:nvSpPr>
          <p:spPr>
            <a:xfrm>
              <a:off x="5529267" y="3810000"/>
              <a:ext cx="304800" cy="3048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5400000">
              <a:off x="5576098" y="3694906"/>
              <a:ext cx="228600" cy="1588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2" name="Text Box 22"/>
          <p:cNvSpPr txBox="1"/>
          <p:nvPr/>
        </p:nvSpPr>
        <p:spPr>
          <a:xfrm>
            <a:off x="4643438" y="3273425"/>
            <a:ext cx="38163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và cung tròn tâm C bán kính 3cm.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599" name="Text Box 24"/>
          <p:cNvSpPr txBox="1"/>
          <p:nvPr/>
        </p:nvSpPr>
        <p:spPr>
          <a:xfrm>
            <a:off x="8747125" y="70246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dirty="0">
                <a:cs typeface="Arial" panose="020B0604020202020204" pitchFamily="34" charset="0"/>
              </a:rPr>
              <a:t>8</a:t>
            </a:r>
            <a:endParaRPr lang="en-US" altLang="en-US" sz="1800" dirty="0">
              <a:ea typeface="Arial" panose="020B0604020202020204" pitchFamily="34" charset="0"/>
            </a:endParaRPr>
          </a:p>
        </p:txBody>
      </p:sp>
      <p:sp>
        <p:nvSpPr>
          <p:cNvPr id="67600" name="Rectangle 8"/>
          <p:cNvSpPr/>
          <p:nvPr/>
        </p:nvSpPr>
        <p:spPr>
          <a:xfrm>
            <a:off x="533400" y="838200"/>
            <a:ext cx="87630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Vẽ tam giác ABC,  biết  </a:t>
            </a:r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2cm, BC = 4cm,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 = 3cm.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7601" name="TextBox 22"/>
          <p:cNvSpPr txBox="1"/>
          <p:nvPr/>
        </p:nvSpPr>
        <p:spPr>
          <a:xfrm>
            <a:off x="152400" y="238125"/>
            <a:ext cx="4876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Vẽ tam giác biết ba cạnh</a:t>
            </a:r>
            <a:endParaRPr lang="vi-VN" altLang="vi-VN" sz="28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20834 -0.1222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2511</Words>
  <Application>WPS Presentation</Application>
  <PresentationFormat>On-screen Show (4:3)</PresentationFormat>
  <Paragraphs>201</Paragraphs>
  <Slides>14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14</vt:i4>
      </vt:variant>
    </vt:vector>
  </HeadingPairs>
  <TitlesOfParts>
    <vt:vector size="41" baseType="lpstr">
      <vt:lpstr>Arial</vt:lpstr>
      <vt:lpstr>SimSun</vt:lpstr>
      <vt:lpstr>Wingdings</vt:lpstr>
      <vt:lpstr>Calibri</vt:lpstr>
      <vt:lpstr>Constantia</vt:lpstr>
      <vt:lpstr>Wingdings 2</vt:lpstr>
      <vt:lpstr>Wingdings</vt:lpstr>
      <vt:lpstr>Times New Roman</vt:lpstr>
      <vt:lpstr>Wingdings 3</vt:lpstr>
      <vt:lpstr>Symbol</vt:lpstr>
      <vt:lpstr>.VnArial Narrow</vt:lpstr>
      <vt:lpstr>Segoe Print</vt:lpstr>
      <vt:lpstr>Arial Narrow</vt:lpstr>
      <vt:lpstr>+mn-ea</vt:lpstr>
      <vt:lpstr>.VnTime</vt:lpstr>
      <vt:lpstr>Symbol</vt:lpstr>
      <vt:lpstr>.VnUniverseH</vt:lpstr>
      <vt:lpstr>Wingdings 2</vt:lpstr>
      <vt:lpstr>Microsoft YaHei</vt:lpstr>
      <vt:lpstr>Arial Unicode MS</vt:lpstr>
      <vt:lpstr>Default Design</vt:lpstr>
      <vt:lpstr>1_Flow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tgdd</dc:creator>
  <cp:lastModifiedBy>HP</cp:lastModifiedBy>
  <cp:revision>168</cp:revision>
  <dcterms:created xsi:type="dcterms:W3CDTF">2016-11-22T02:37:54Z</dcterms:created>
  <dcterms:modified xsi:type="dcterms:W3CDTF">2021-10-15T10:26:57Z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B1DCE060568341AB943DF84DF7B29CA0</vt:lpwstr>
  </property>
  <property fmtid="{D5CDD505-2E9C-101B-9397-08002B2CF9AE}" pid="3" name="KSOProductBuildVer">
    <vt:lpwstr>1033-11.2.0.10323</vt:lpwstr>
  </property>
</Properties>
</file>